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6" r:id="rId5"/>
    <p:sldId id="256" r:id="rId6"/>
    <p:sldId id="257" r:id="rId7"/>
    <p:sldId id="258" r:id="rId8"/>
    <p:sldId id="272" r:id="rId9"/>
    <p:sldId id="279" r:id="rId10"/>
    <p:sldId id="259" r:id="rId11"/>
    <p:sldId id="273" r:id="rId12"/>
    <p:sldId id="275" r:id="rId13"/>
    <p:sldId id="276" r:id="rId14"/>
    <p:sldId id="277" r:id="rId15"/>
    <p:sldId id="278" r:id="rId16"/>
    <p:sldId id="26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74" autoAdjust="0"/>
  </p:normalViewPr>
  <p:slideViewPr>
    <p:cSldViewPr snapToGrid="0" showGuides="1">
      <p:cViewPr varScale="1">
        <p:scale>
          <a:sx n="89" d="100"/>
          <a:sy n="89" d="100"/>
        </p:scale>
        <p:origin x="46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30.05.2023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sv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30.05.2023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transition spd="slow">
    <p:push dir="u"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90844/car-red-by-keistutis-190844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es/pin/363736107385278112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uxe.digital/lifestyle/cars/fastest-cars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Car rental website project</a:t>
            </a:r>
            <a:endParaRPr lang="ru-RU" sz="48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9" y="3425364"/>
            <a:ext cx="3629300" cy="792954"/>
          </a:xfrm>
        </p:spPr>
        <p:txBody>
          <a:bodyPr>
            <a:normAutofit/>
          </a:bodyPr>
          <a:lstStyle/>
          <a:p>
            <a:r>
              <a:rPr lang="en-IN" sz="2400" dirty="0"/>
              <a:t>Your Journey Begins Here!</a:t>
            </a:r>
            <a:endParaRPr lang="ru-RU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58588" y="4391198"/>
            <a:ext cx="4367531" cy="1776689"/>
          </a:xfrm>
        </p:spPr>
        <p:txBody>
          <a:bodyPr/>
          <a:lstStyle/>
          <a:p>
            <a:r>
              <a:rPr lang="en-US" sz="2000" dirty="0">
                <a:solidFill>
                  <a:srgbClr val="0070C0"/>
                </a:solidFill>
              </a:rPr>
              <a:t>BY :</a:t>
            </a:r>
            <a:r>
              <a:rPr lang="en-US" sz="2000" dirty="0"/>
              <a:t> Satyam and Yash</a:t>
            </a:r>
          </a:p>
          <a:p>
            <a:r>
              <a:rPr lang="en-US" sz="2000" dirty="0">
                <a:solidFill>
                  <a:srgbClr val="0070C0"/>
                </a:solidFill>
              </a:rPr>
              <a:t>Degree Program: </a:t>
            </a:r>
            <a:r>
              <a:rPr lang="en-US" sz="2000" dirty="0"/>
              <a:t>Bachelor of computer Application</a:t>
            </a:r>
          </a:p>
          <a:p>
            <a:r>
              <a:rPr lang="en-US" sz="2000" dirty="0">
                <a:solidFill>
                  <a:srgbClr val="0070C0"/>
                </a:solidFill>
              </a:rPr>
              <a:t>University:</a:t>
            </a:r>
            <a:r>
              <a:rPr lang="en-US" sz="2000" dirty="0"/>
              <a:t> Rajasthan University</a:t>
            </a:r>
            <a:endParaRPr lang="ru-RU" sz="2000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3362" r="13362"/>
          <a:stretch/>
        </p:blipFill>
        <p:spPr>
          <a:xfrm>
            <a:off x="4606076" y="0"/>
            <a:ext cx="7585924" cy="6064370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7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2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19EC7A-BE64-2AF5-404C-FD047902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10</a:t>
            </a:fld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2FE12-1DBF-EBB6-8EC2-9B19A7E64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0769"/>
            <a:ext cx="10515600" cy="3502884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200000"/>
              </a:lnSpc>
              <a:buNone/>
            </a:pPr>
            <a:r>
              <a:rPr lang="en-US" sz="1800" b="1" dirty="0">
                <a:solidFill>
                  <a:schemeClr val="accent3"/>
                </a:solidFill>
              </a:rPr>
              <a:t>KEY FEATURES :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Easy vehicle search and selection: </a:t>
            </a:r>
            <a:r>
              <a:rPr lang="en-US" dirty="0"/>
              <a:t>Users can quickly search for their desired vehicles based on location, dates, and preferences.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Secure online booking: </a:t>
            </a:r>
            <a:r>
              <a:rPr lang="en-US" dirty="0"/>
              <a:t>A secure and user-friendly booking system allows customers to make reservations conveniently.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User registration and profiles: </a:t>
            </a:r>
            <a:r>
              <a:rPr lang="en-US" dirty="0"/>
              <a:t>Users can create personalized profiles to manage their bookings and preferences efficiently.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Responsive design: </a:t>
            </a:r>
            <a:r>
              <a:rPr lang="en-US" dirty="0"/>
              <a:t>The website is designed to be responsive, ensuring a seamless experience across devices and screen sizes.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Customer support: </a:t>
            </a:r>
            <a:r>
              <a:rPr lang="en-US" dirty="0"/>
              <a:t>Dedicated customer support is available to assist users with their queries and concerns.</a:t>
            </a:r>
            <a:endParaRPr lang="en-IN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D48134-7DE6-0D64-563D-091344154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features and Benefits</a:t>
            </a:r>
          </a:p>
        </p:txBody>
      </p:sp>
    </p:spTree>
    <p:extLst>
      <p:ext uri="{BB962C8B-B14F-4D97-AF65-F5344CB8AC3E}">
        <p14:creationId xmlns:p14="http://schemas.microsoft.com/office/powerpoint/2010/main" val="1574368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19EC7A-BE64-2AF5-404C-FD047902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2FE12-1DBF-EBB6-8EC2-9B19A7E64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0769"/>
            <a:ext cx="10515600" cy="3502884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200000"/>
              </a:lnSpc>
              <a:buNone/>
            </a:pPr>
            <a:r>
              <a:rPr lang="en-US" sz="1800" b="1" dirty="0">
                <a:solidFill>
                  <a:schemeClr val="accent3"/>
                </a:solidFill>
              </a:rPr>
              <a:t>BENEFITS :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Time-saving:</a:t>
            </a:r>
            <a:r>
              <a:rPr lang="en-US" dirty="0"/>
              <a:t> Users can save time by easily finding and booking their desired vehicles without the need for extensive research.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Convenience: </a:t>
            </a:r>
            <a:r>
              <a:rPr lang="en-US" dirty="0"/>
              <a:t>The online booking system offers 24/7 accessibility, allowing users to make reservations at their convenience.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Enhanced security: </a:t>
            </a:r>
            <a:r>
              <a:rPr lang="en-US" dirty="0"/>
              <a:t>The secure payment gateway ensures the safety of users' financial transactions.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Personalization: </a:t>
            </a:r>
            <a:r>
              <a:rPr lang="en-US" dirty="0"/>
              <a:t>User profiles enable a personalized experience, storing preferences and making future bookings more efficient.</a:t>
            </a:r>
          </a:p>
          <a:p>
            <a:pPr algn="just"/>
            <a:r>
              <a:rPr lang="en-US" b="1" dirty="0">
                <a:solidFill>
                  <a:srgbClr val="197DCE"/>
                </a:solidFill>
              </a:rPr>
              <a:t>Reliable support: </a:t>
            </a:r>
            <a:r>
              <a:rPr lang="en-US" dirty="0"/>
              <a:t>Dedicated customer support ensures prompt assistance and resolves any issues or inquiries.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D48134-7DE6-0D64-563D-091344154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features and Benefits</a:t>
            </a:r>
          </a:p>
        </p:txBody>
      </p:sp>
    </p:spTree>
    <p:extLst>
      <p:ext uri="{BB962C8B-B14F-4D97-AF65-F5344CB8AC3E}">
        <p14:creationId xmlns:p14="http://schemas.microsoft.com/office/powerpoint/2010/main" val="5749843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19EC7A-BE64-2AF5-404C-FD047902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12</a:t>
            </a:fld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2FE12-1DBF-EBB6-8EC2-9B19A7E64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0769"/>
            <a:ext cx="10515600" cy="3597774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In conclusion, our car rental website project has been a successful endeavor, resulting in the creation of a functional and user-friendly platform for car rentals.</a:t>
            </a:r>
          </a:p>
          <a:p>
            <a:pPr algn="just"/>
            <a:r>
              <a:rPr lang="en-US" dirty="0"/>
              <a:t>We have achieved our objectives of developing an intuitive user interface, incorporating essential features, and ensuring a seamless booking experience for users.</a:t>
            </a:r>
          </a:p>
          <a:p>
            <a:pPr algn="just"/>
            <a:r>
              <a:rPr lang="en-US" dirty="0"/>
              <a:t>The utilization of HTML, CSS, JavaScript, jQuery, Bootstrap, Java EE, and other technologies has enabled us to create a visually appealing and responsive website with robust backend functionalities.</a:t>
            </a:r>
          </a:p>
          <a:p>
            <a:pPr algn="just"/>
            <a:r>
              <a:rPr lang="en-US" dirty="0"/>
              <a:t>We would like to express our sincere gratitude to our team members for their dedication, collaboration, and hard work in bringing this project to fruition.</a:t>
            </a:r>
          </a:p>
          <a:p>
            <a:pPr algn="just"/>
            <a:r>
              <a:rPr lang="en-US" dirty="0"/>
              <a:t>Special thanks go to our mentors and faculty members who provided guidance, feedback, and support throughout the project's duration.</a:t>
            </a:r>
          </a:p>
          <a:p>
            <a:pPr algn="just"/>
            <a:r>
              <a:rPr lang="en-US" dirty="0"/>
              <a:t>We are proud of our accomplishment and confident that our car rental website will serve as a valuable resource for users in need of convenient and reliable car rental services.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D48134-7DE6-0D64-563D-091344154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3744341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1525" r="31525"/>
          <a:stretch/>
        </p:blipFill>
        <p:spPr>
          <a:xfrm>
            <a:off x="5245189" y="1"/>
            <a:ext cx="6943003" cy="614200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8792" y="2294625"/>
            <a:ext cx="4923683" cy="3372929"/>
          </a:xfrm>
        </p:spPr>
        <p:txBody>
          <a:bodyPr/>
          <a:lstStyle/>
          <a:p>
            <a:pPr algn="just">
              <a:lnSpc>
                <a:spcPct val="100000"/>
              </a:lnSpc>
              <a:spcBef>
                <a:spcPts val="1800"/>
              </a:spcBef>
            </a:pPr>
            <a:r>
              <a:rPr lang="en-US" sz="1800" i="0" dirty="0">
                <a:solidFill>
                  <a:schemeClr val="accent3"/>
                </a:solidFill>
                <a:effectLst/>
                <a:latin typeface="Söhne"/>
              </a:rPr>
              <a:t>Thank you for being a part of our presentation on our </a:t>
            </a:r>
            <a:r>
              <a:rPr lang="en-US" sz="1800" dirty="0">
                <a:solidFill>
                  <a:srgbClr val="197DCE"/>
                </a:solidFill>
                <a:latin typeface="Söhne"/>
              </a:rPr>
              <a:t>C</a:t>
            </a:r>
            <a:r>
              <a:rPr lang="en-US" sz="1800" i="0" dirty="0">
                <a:solidFill>
                  <a:srgbClr val="197DCE"/>
                </a:solidFill>
                <a:effectLst/>
                <a:latin typeface="Söhne"/>
              </a:rPr>
              <a:t>ar </a:t>
            </a:r>
            <a:r>
              <a:rPr lang="en-US" sz="1800" dirty="0">
                <a:solidFill>
                  <a:srgbClr val="197DCE"/>
                </a:solidFill>
                <a:latin typeface="Söhne"/>
              </a:rPr>
              <a:t>R</a:t>
            </a:r>
            <a:r>
              <a:rPr lang="en-US" sz="1800" i="0" dirty="0">
                <a:solidFill>
                  <a:srgbClr val="197DCE"/>
                </a:solidFill>
                <a:effectLst/>
                <a:latin typeface="Söhne"/>
              </a:rPr>
              <a:t>ental Website </a:t>
            </a:r>
            <a:r>
              <a:rPr lang="en-US" sz="1800" dirty="0">
                <a:solidFill>
                  <a:srgbClr val="197DCE"/>
                </a:solidFill>
                <a:latin typeface="Söhne"/>
              </a:rPr>
              <a:t>P</a:t>
            </a:r>
            <a:r>
              <a:rPr lang="en-US" sz="1800" i="0" dirty="0">
                <a:solidFill>
                  <a:srgbClr val="197DCE"/>
                </a:solidFill>
                <a:effectLst/>
                <a:latin typeface="Söhne"/>
              </a:rPr>
              <a:t>roject. </a:t>
            </a:r>
          </a:p>
          <a:p>
            <a:pPr algn="just">
              <a:lnSpc>
                <a:spcPct val="100000"/>
              </a:lnSpc>
              <a:spcBef>
                <a:spcPts val="1800"/>
              </a:spcBef>
            </a:pPr>
            <a:r>
              <a:rPr lang="en-US" sz="1800" i="0" dirty="0">
                <a:solidFill>
                  <a:schemeClr val="accent3"/>
                </a:solidFill>
                <a:effectLst/>
                <a:latin typeface="Söhne"/>
              </a:rPr>
              <a:t>We extend our heartfelt gratitude to our mentors, faculty members, team members, and audience for their valuable support and contributions. </a:t>
            </a:r>
          </a:p>
          <a:p>
            <a:pPr algn="just">
              <a:lnSpc>
                <a:spcPct val="100000"/>
              </a:lnSpc>
              <a:spcBef>
                <a:spcPts val="1800"/>
              </a:spcBef>
            </a:pPr>
            <a:r>
              <a:rPr lang="en-US" sz="1800" i="0" dirty="0">
                <a:solidFill>
                  <a:schemeClr val="accent3"/>
                </a:solidFill>
                <a:effectLst/>
                <a:latin typeface="Söhne"/>
              </a:rPr>
              <a:t>Your involvement has been crucial to our project's success. If you have any further inquiries or would like to know more, please feel free to contact us. </a:t>
            </a:r>
          </a:p>
          <a:p>
            <a:pPr algn="just">
              <a:lnSpc>
                <a:spcPct val="100000"/>
              </a:lnSpc>
              <a:spcBef>
                <a:spcPts val="1800"/>
              </a:spcBef>
            </a:pPr>
            <a:r>
              <a:rPr lang="en-US" sz="1800" i="0" dirty="0">
                <a:solidFill>
                  <a:srgbClr val="197DCE"/>
                </a:solidFill>
                <a:effectLst/>
                <a:latin typeface="Söhne"/>
              </a:rPr>
              <a:t>Thank you </a:t>
            </a:r>
            <a:r>
              <a:rPr lang="en-US" sz="1800" i="0" dirty="0">
                <a:solidFill>
                  <a:schemeClr val="accent3"/>
                </a:solidFill>
                <a:effectLst/>
                <a:latin typeface="Söhne"/>
              </a:rPr>
              <a:t>once again for your support.</a:t>
            </a:r>
            <a:endParaRPr lang="ru-RU" sz="1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0"/>
            <a:ext cx="6843278" cy="2651817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This project is a culmination of our efforts during our final year of BCA.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The objective of our project is to develop a user-friendly and efficient car rental website that simplifies the process of renting vehicles.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Our website aims to provide a seamless and hassle-free experience for customers, ensuring their journey begins smoothly from the moment they book their desired vehicle.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8482" r="28482"/>
          <a:stretch/>
        </p:blipFill>
        <p:spPr>
          <a:xfrm>
            <a:off x="1362975" y="0"/>
            <a:ext cx="4107918" cy="569343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1109" y="676056"/>
            <a:ext cx="4503295" cy="782638"/>
          </a:xfrm>
        </p:spPr>
        <p:txBody>
          <a:bodyPr/>
          <a:lstStyle/>
          <a:p>
            <a:r>
              <a:rPr lang="en-US" dirty="0"/>
              <a:t>Project Overview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1992703"/>
            <a:ext cx="6095999" cy="3824116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>
                <a:latin typeface="Bahnschrift" panose="020B0502040204020203" pitchFamily="34" charset="0"/>
              </a:rPr>
              <a:t>Our car rental website is a comprehensive platform designed to simplify the process of renting vehicles for customers.</a:t>
            </a:r>
          </a:p>
          <a:p>
            <a:pPr algn="just"/>
            <a:r>
              <a:rPr lang="en-US" dirty="0">
                <a:latin typeface="Bahnschrift" panose="020B0502040204020203" pitchFamily="34" charset="0"/>
              </a:rPr>
              <a:t>With a user-friendly interface and advanced search functionalities, the website enables users to find and book their desired cars quickly and conveniently.</a:t>
            </a:r>
          </a:p>
          <a:p>
            <a:pPr algn="just">
              <a:lnSpc>
                <a:spcPct val="170000"/>
              </a:lnSpc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Bahnschrift" panose="020B0502040204020203" pitchFamily="34" charset="0"/>
              </a:rPr>
              <a:t>Key Features:</a:t>
            </a:r>
          </a:p>
          <a:p>
            <a:pPr algn="just"/>
            <a:r>
              <a:rPr lang="en-US" dirty="0">
                <a:latin typeface="Bahnschrift" panose="020B0502040204020203" pitchFamily="34" charset="0"/>
              </a:rPr>
              <a:t>Extensive vehicle inventory with various makes, models, and types available for rent.</a:t>
            </a:r>
          </a:p>
          <a:p>
            <a:pPr algn="just"/>
            <a:r>
              <a:rPr lang="en-US" dirty="0">
                <a:latin typeface="Bahnschrift" panose="020B0502040204020203" pitchFamily="34" charset="0"/>
              </a:rPr>
              <a:t>Secure and seamless online booking system for easy reservation management.</a:t>
            </a:r>
          </a:p>
          <a:p>
            <a:pPr algn="just"/>
            <a:r>
              <a:rPr lang="en-US" dirty="0">
                <a:latin typeface="Bahnschrift" panose="020B0502040204020203" pitchFamily="34" charset="0"/>
              </a:rPr>
              <a:t>User registration and personalized profiles for a tailored rental experience.</a:t>
            </a:r>
          </a:p>
          <a:p>
            <a:pPr algn="just">
              <a:lnSpc>
                <a:spcPct val="21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Bahnschrift" panose="020B0502040204020203" pitchFamily="34" charset="0"/>
              </a:rPr>
              <a:t>Target Audience:</a:t>
            </a:r>
          </a:p>
          <a:p>
            <a:pPr algn="just"/>
            <a:r>
              <a:rPr lang="en-US" dirty="0">
                <a:latin typeface="Bahnschrift" panose="020B0502040204020203" pitchFamily="34" charset="0"/>
              </a:rPr>
              <a:t>Individuals and families seeking reliable and affordable car rental services for their travel needs.</a:t>
            </a:r>
          </a:p>
          <a:p>
            <a:pPr algn="just"/>
            <a:r>
              <a:rPr lang="en-US" dirty="0">
                <a:latin typeface="Bahnschrift" panose="020B0502040204020203" pitchFamily="34" charset="0"/>
              </a:rPr>
              <a:t>Business travelers looking for convenient transportation options during their trips.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75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25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75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User Interface Design</a:t>
            </a:r>
            <a:endParaRPr lang="ru-RU" sz="3200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252" r="3252"/>
          <a:stretch/>
        </p:blipFill>
        <p:spPr>
          <a:xfrm>
            <a:off x="5762444" y="1457796"/>
            <a:ext cx="6429555" cy="343842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DFFBB877-72AD-595C-4F42-F3CCC03804B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263" y="2596551"/>
            <a:ext cx="4548187" cy="3000974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Our car rental website features a modern and intuitive user interface, providing a seamless user experience for visitors.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We utilized a combination of HTML, CSS, JavaScript, and Bootstrap to create a visually appealing and responsive design.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The website incorporates a clean and organized layout, ensuring easy navigation and accessibility for users.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A1BE14-100F-DD9C-E774-4DCDCC36E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5</a:t>
            </a:fld>
            <a:endParaRPr lang="ru-RU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A557B3F-F588-27E5-F8D1-CD928F4B6807}"/>
              </a:ext>
            </a:extLst>
          </p:cNvPr>
          <p:cNvSpPr txBox="1">
            <a:spLocks/>
          </p:cNvSpPr>
          <p:nvPr/>
        </p:nvSpPr>
        <p:spPr>
          <a:xfrm>
            <a:off x="812290" y="541786"/>
            <a:ext cx="4503295" cy="78263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Website user Interface screenshots </a:t>
            </a:r>
            <a:endParaRPr lang="ru-RU" sz="2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A414B31-0061-D162-A159-DFB18467F9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9890" y="1541685"/>
            <a:ext cx="5149752" cy="23747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8DD352B-D7C8-3E79-D15E-903371A3BC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9889" y="4145262"/>
            <a:ext cx="5125695" cy="2553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A3DE7CA-4DFB-2AE7-9551-4FD80759461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540758" y="1509138"/>
            <a:ext cx="4942936" cy="24508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DE55AB5-A1C8-87C2-8D3F-0F8A98393FF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40758" y="4196535"/>
            <a:ext cx="4942936" cy="24508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568912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A1BE14-100F-DD9C-E774-4DCDCC36E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A557B3F-F588-27E5-F8D1-CD928F4B6807}"/>
              </a:ext>
            </a:extLst>
          </p:cNvPr>
          <p:cNvSpPr txBox="1">
            <a:spLocks/>
          </p:cNvSpPr>
          <p:nvPr/>
        </p:nvSpPr>
        <p:spPr>
          <a:xfrm>
            <a:off x="812290" y="541786"/>
            <a:ext cx="4503295" cy="78263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Website user Interface screenshots </a:t>
            </a:r>
            <a:endParaRPr lang="ru-RU" sz="2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A414B31-0061-D162-A159-DFB18467F9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5062" y="1541685"/>
            <a:ext cx="4799408" cy="23747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8DD352B-D7C8-3E79-D15E-903371A3BC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5062" y="4145262"/>
            <a:ext cx="4799408" cy="2553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A3DE7CA-4DFB-2AE7-9551-4FD80759461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952226" y="310551"/>
            <a:ext cx="3278037" cy="35454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DE55AB5-A1C8-87C2-8D3F-0F8A98393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0758" y="4145262"/>
            <a:ext cx="4942936" cy="2553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455386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Stack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723C11B-C350-E884-2974-B782014646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2182483"/>
            <a:ext cx="10963746" cy="3445387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rgbClr val="197DCE"/>
                </a:solidFill>
              </a:rPr>
              <a:t>HTML:</a:t>
            </a:r>
            <a:r>
              <a:rPr lang="en-US" sz="1600" dirty="0"/>
              <a:t> Used for structuring the content and elements of the website.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rgbClr val="197DCE"/>
                </a:solidFill>
              </a:rPr>
              <a:t>CSS:</a:t>
            </a:r>
            <a:r>
              <a:rPr lang="en-US" sz="1600" dirty="0">
                <a:solidFill>
                  <a:srgbClr val="197DCE"/>
                </a:solidFill>
              </a:rPr>
              <a:t> </a:t>
            </a:r>
            <a:r>
              <a:rPr lang="en-US" sz="1600" dirty="0"/>
              <a:t>Used for styling and enhancing the visual presentation of the website.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rgbClr val="197DCE"/>
                </a:solidFill>
              </a:rPr>
              <a:t>JavaScript:</a:t>
            </a:r>
            <a:r>
              <a:rPr lang="en-US" sz="1600" dirty="0">
                <a:solidFill>
                  <a:srgbClr val="197DCE"/>
                </a:solidFill>
              </a:rPr>
              <a:t> </a:t>
            </a:r>
            <a:r>
              <a:rPr lang="en-US" sz="1600" dirty="0"/>
              <a:t>Used for implementing dynamic and interactive features on the website.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rgbClr val="197DCE"/>
                </a:solidFill>
              </a:rPr>
              <a:t>jQuery:</a:t>
            </a:r>
            <a:r>
              <a:rPr lang="en-US" sz="1600" dirty="0"/>
              <a:t> Used as a JavaScript library for simplifying DOM manipulation and event handling.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rgbClr val="197DCE"/>
                </a:solidFill>
              </a:rPr>
              <a:t>Bootstrap:</a:t>
            </a:r>
            <a:r>
              <a:rPr lang="en-US" sz="1600" b="1" dirty="0"/>
              <a:t> </a:t>
            </a:r>
            <a:r>
              <a:rPr lang="en-US" sz="1600" dirty="0"/>
              <a:t>Used as a CSS framework for responsive and mobile-first web development.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rgbClr val="197DCE"/>
                </a:solidFill>
              </a:rPr>
              <a:t>Java EE (Java Enterprise Edition): </a:t>
            </a:r>
            <a:r>
              <a:rPr lang="en-US" sz="1600" dirty="0"/>
              <a:t>Used for the backend development and business logic implementation.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rgbClr val="197DCE"/>
                </a:solidFill>
              </a:rPr>
              <a:t>JDBC (Java Database Connectivity): </a:t>
            </a:r>
            <a:r>
              <a:rPr lang="en-US" sz="1600" dirty="0"/>
              <a:t>Used for connecting the Java application with the MySQL database.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rgbClr val="197DCE"/>
                </a:solidFill>
              </a:rPr>
              <a:t>API (Application Programming Interface):</a:t>
            </a:r>
            <a:r>
              <a:rPr lang="en-US" sz="1600" dirty="0">
                <a:solidFill>
                  <a:srgbClr val="197DCE"/>
                </a:solidFill>
              </a:rPr>
              <a:t> </a:t>
            </a:r>
            <a:r>
              <a:rPr lang="en-US" sz="1600" dirty="0"/>
              <a:t>Utilized to integrate external services and enhance functionality.</a:t>
            </a:r>
          </a:p>
          <a:p>
            <a:pPr marL="0" indent="0" algn="just">
              <a:buNone/>
            </a:pP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5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Stack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723C11B-C350-E884-2974-B782014646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2182483"/>
            <a:ext cx="10963746" cy="344538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C00000"/>
                </a:solidFill>
              </a:rPr>
              <a:t>Benefits of Technology Stack: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HTML, CSS, and JavaScript provide a solid foundation for creating engaging and interactive web pages.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jQuery simplifies the JavaScript code and enables faster development.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Bootstrap ensures a responsive and visually appealing design across different devices and screen sizes.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Java EE offers a robust framework for scalable and secure enterprise-level applications.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JDBC facilitates seamless interaction with the MySQL database.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Utilizing APIs allows for integration with third-party services, enhancing the overall functionality of the website.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0415282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19EC7A-BE64-2AF5-404C-FD047902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2FE12-1DBF-EBB6-8EC2-9B19A7E64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7383"/>
            <a:ext cx="10515600" cy="3816050"/>
          </a:xfrm>
        </p:spPr>
        <p:txBody>
          <a:bodyPr/>
          <a:lstStyle/>
          <a:p>
            <a:pPr algn="just"/>
            <a:r>
              <a:rPr lang="en-US" dirty="0"/>
              <a:t>Our car rental website utilizes a MySQL database for efficient data storage and retrieval.</a:t>
            </a:r>
          </a:p>
          <a:p>
            <a:pPr algn="just"/>
            <a:r>
              <a:rPr lang="en-US" dirty="0"/>
              <a:t>The database stores information such as customer details, vehicle inventory, booking records, and more.</a:t>
            </a:r>
          </a:p>
          <a:p>
            <a:pPr algn="just"/>
            <a:r>
              <a:rPr lang="en-US" dirty="0"/>
              <a:t>We have implemented a relational database schema to ensure data integrity and efficient query operations.</a:t>
            </a:r>
          </a:p>
          <a:p>
            <a:pPr algn="just"/>
            <a:r>
              <a:rPr lang="en-US" dirty="0"/>
              <a:t>Java and Java EE are the primary technologies used for developing the backend functionalities.</a:t>
            </a:r>
          </a:p>
          <a:p>
            <a:pPr algn="just"/>
            <a:r>
              <a:rPr lang="en-US" dirty="0"/>
              <a:t>Java provides a robust and object-oriented programming language, while Java EE offers a comprehensive set of tools and libraries for enterprise-level applications.</a:t>
            </a:r>
          </a:p>
          <a:p>
            <a:pPr algn="just"/>
            <a:r>
              <a:rPr lang="en-US" dirty="0"/>
              <a:t>We have used Java Server Pages (JSP) and Java Servlets to handle dynamic content generation and request processing.</a:t>
            </a:r>
          </a:p>
          <a:p>
            <a:pPr algn="just"/>
            <a:r>
              <a:rPr lang="en-US" dirty="0"/>
              <a:t>Additionally, Java Database Connectivity (JDBC) is employed to establish a connection between the Java application and the MySQL database.</a:t>
            </a:r>
          </a:p>
          <a:p>
            <a:pPr algn="just"/>
            <a:r>
              <a:rPr lang="en-US" dirty="0"/>
              <a:t>The backend architecture ensures seamless data flow, secure transactions, and reliable performance.</a:t>
            </a:r>
            <a:endParaRPr lang="en-IN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D48134-7DE6-0D64-563D-091344154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Database and Backend</a:t>
            </a:r>
          </a:p>
        </p:txBody>
      </p:sp>
    </p:spTree>
    <p:extLst>
      <p:ext uri="{BB962C8B-B14F-4D97-AF65-F5344CB8AC3E}">
        <p14:creationId xmlns:p14="http://schemas.microsoft.com/office/powerpoint/2010/main" val="16765131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148</TotalTime>
  <Words>1095</Words>
  <Application>Microsoft Office PowerPoint</Application>
  <PresentationFormat>Widescreen</PresentationFormat>
  <Paragraphs>88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Bahnschrift</vt:lpstr>
      <vt:lpstr>Calibri</vt:lpstr>
      <vt:lpstr>Century Gothic</vt:lpstr>
      <vt:lpstr>Söhne</vt:lpstr>
      <vt:lpstr>Wingdings</vt:lpstr>
      <vt:lpstr>Office Theme</vt:lpstr>
      <vt:lpstr>Car rental website project</vt:lpstr>
      <vt:lpstr>Introduction</vt:lpstr>
      <vt:lpstr>Project Overview</vt:lpstr>
      <vt:lpstr>User Interface Design</vt:lpstr>
      <vt:lpstr>PowerPoint Presentation</vt:lpstr>
      <vt:lpstr>PowerPoint Presentation</vt:lpstr>
      <vt:lpstr>Technology Stack</vt:lpstr>
      <vt:lpstr>Technology Stack</vt:lpstr>
      <vt:lpstr>Database and Backend</vt:lpstr>
      <vt:lpstr>Key features and Benefits</vt:lpstr>
      <vt:lpstr>Key features and Benefits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rental website project</dc:title>
  <dc:creator>Satyam kulshreshtha</dc:creator>
  <cp:lastModifiedBy>Satyam kulshreshtha</cp:lastModifiedBy>
  <cp:revision>29</cp:revision>
  <dcterms:created xsi:type="dcterms:W3CDTF">2023-05-21T07:07:02Z</dcterms:created>
  <dcterms:modified xsi:type="dcterms:W3CDTF">2023-05-30T18:12:48Z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